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8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3" r:id="rId9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useTimings="0"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ec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 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 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 Conten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 Conten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 Conten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in Conten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 Conten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 Content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nther statue background image" descr="Panther statue in the Panther Plaza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ight gray background image" descr="Light gray abstract background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title text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 to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edit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outlin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 text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 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ut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li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 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</a:t>
            </a: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x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ght gray background image" descr="Light gray abstract background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title text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Light gray background image" descr="Light gray abstract background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ight gray background image" descr="Light gray abstract background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title text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ight gray background image" descr="Light gray abstract background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title text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ight gray background image" descr="Light gray abstract background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title text 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</a:t>
            </a: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3"/>
    <p:sldLayoutId id="2147483662" r:id="rId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Light gray background image" descr="Light gray abstract background with a red bar along the bottom and the Florida Tech logo in the bottom right corner."/>
          <p:cNvPicPr/>
          <p:nvPr/>
        </p:nvPicPr>
        <p:blipFill>
          <a:blip r:embed="rId2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24440" y="5041080"/>
            <a:ext cx="8897760" cy="853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5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Impact"/>
              </a:rPr>
              <a:t>RootView</a:t>
            </a:r>
            <a:endParaRPr lang="en-US" sz="5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24440" y="5921640"/>
            <a:ext cx="8897760" cy="45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Verdana"/>
                <a:ea typeface="Verdana"/>
              </a:rPr>
              <a:t>A KVM-Based eBPF </a:t>
            </a:r>
            <a:r>
              <a:rPr lang="en-US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Verdana"/>
                <a:ea typeface="Verdana"/>
              </a:rPr>
              <a:t>Malware Detection </a:t>
            </a:r>
            <a:r>
              <a:rPr lang="en-US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Verdana"/>
                <a:ea typeface="Verdana"/>
              </a:rPr>
              <a:t>Engine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Team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Responsibilitie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80" name="Responsibilities Table"/>
          <p:cNvGraphicFramePr/>
          <p:nvPr/>
        </p:nvGraphicFramePr>
        <p:xfrm>
          <a:off x="424440" y="1900080"/>
          <a:ext cx="10012320" cy="4339800"/>
        </p:xfrm>
        <a:graphic>
          <a:graphicData uri="http://schemas.openxmlformats.org/drawingml/2006/table">
            <a:tbl>
              <a:tblPr/>
              <a:tblGrid>
                <a:gridCol w="4012560"/>
                <a:gridCol w="1499760"/>
                <a:gridCol w="1499760"/>
                <a:gridCol w="1499760"/>
                <a:gridCol w="1499760"/>
              </a:tblGrid>
              <a:tr h="619920">
                <a:tc>
                  <a:txBody>
                    <a:bodyPr tIns="27360" bIns="2736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Verdana"/>
                        </a:rPr>
                        <a:t>Task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Verdana"/>
                        </a:rPr>
                        <a:t>Luis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Verdana"/>
                        </a:rPr>
                        <a:t>Braiden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Verdana"/>
                        </a:rPr>
                        <a:t>Dominick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Verdana"/>
                        </a:rPr>
                        <a:t>Dylin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19920">
                <a:tc>
                  <a:txBody>
                    <a:bodyPr tIns="27360" bIns="2736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3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Develop VM setup tooling (CLI, JSON configs, introspection integration)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10%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45%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45%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19920">
                <a:tc>
                  <a:txBody>
                    <a:bodyPr tIns="27360" bIns="2736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3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Develop web server for users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100%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19920">
                <a:tc>
                  <a:txBody>
                    <a:bodyPr tIns="27360" bIns="2736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3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Write LibVMI introspection backend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100%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0%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19920">
                <a:tc>
                  <a:txBody>
                    <a:bodyPr tIns="27360" bIns="2736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3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Requirements Document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19920">
                <a:tc>
                  <a:txBody>
                    <a:bodyPr tIns="27360" bIns="2736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3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Design Document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19920">
                <a:tc>
                  <a:txBody>
                    <a:bodyPr tIns="27360" bIns="2736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3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Test Plan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27360" bIns="2736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Verdana"/>
                        </a:rPr>
                        <a:t>25%</a:t>
                      </a:r>
                      <a:endParaRPr lang="en-US" sz="13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27360" marB="27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E4291264-6E5F-4EA8-86B8-C98BFBF6AA05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&lt;number&gt;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Project </a:t>
            </a:r>
            <a:r>
              <a:rPr lang="en-US" sz="60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Team &amp; </a:t>
            </a:r>
            <a:r>
              <a:rPr lang="en-US" sz="60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Overview</a:t>
            </a:r>
            <a:endParaRPr lang="en-US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1523880" y="3502080"/>
            <a:ext cx="9143280" cy="249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914400">
              <a:lnSpc>
                <a:spcPct val="11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Luis Abraham  •  Dylin Irons  •  </a:t>
            </a: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Dominick Morales  •  Braiden </a:t>
            </a: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Ames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Faculty Advisor: Dr. Ribeiro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1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Client: Amy Alvarez, NASA Scientist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400" b="0" i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Verdana"/>
                <a:ea typeface="Verdana"/>
              </a:rPr>
              <a:t>Advisor meetings: monthly, TR 2:00–3:15pm </a:t>
            </a:r>
            <a:r>
              <a:rPr lang="en-US" sz="1400" b="0" i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Verdana"/>
                <a:ea typeface="Verdana"/>
              </a:rPr>
              <a:t>(office hours)  •  Client meetings: monthly, when </a:t>
            </a:r>
            <a:r>
              <a:rPr lang="en-US" sz="1400" b="0" i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Verdana"/>
                <a:ea typeface="Verdana"/>
              </a:rPr>
              <a:t>available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038827EF-0B2E-4DBB-8DDD-64ADFA79F882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Project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Overview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24440" y="1825560"/>
            <a:ext cx="1001232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Goal: </a:t>
            </a: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Develop a platform for observing, and eventually detecting, malicious activity within the eBPF subsystem of the Linux kernel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Approach: </a:t>
            </a: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Use KVM-based virtualization and Virtual Machine Introspection (VMI) to inspect a Linux guest from outside the guest operating system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Motivation: </a:t>
            </a: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Existing eBPF malware detection tooling runs on a potentially infected kernel — RootView instead observes from outside the system for a trustworthy perspective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Timeline: </a:t>
            </a: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Semester 1 builds the VMI and eBPF observation infrastructure that becomes the foundation for the detection engine in semester 2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691D49E8-857B-4B83-A536-7D9CA9518DA6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Background: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eBPF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424440" y="1825560"/>
            <a:ext cx="1001232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eBPF runs sandboxed programs in a privileged context such as the operating system kernel, and is widely used for networking, monitoring, performance analysis, and security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Its ability to execute code inside the kernel also makes it an attractive target for attackers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Recent research has demonstrated eBPF-based rootkits, yet there is limited tooling specifically designed to analyze and detect this type of malware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0C1BD45E-4E2A-4A31-9D4E-3909D5F13BDA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/>
          </p:nvPr>
        </p:nvSpPr>
        <p:spPr>
          <a:xfrm>
            <a:off x="430920" y="1681200"/>
            <a:ext cx="486792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VM &amp; Memory Introspection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430920" y="2505240"/>
            <a:ext cx="486108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7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Connect to a running Linux guest through LibVMI and read physical and virtual guest memory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7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Investigate address translation, page-table walking, and processor/register state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7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Build simple tooling (CLI, JSON configs) for setting up and managing Ubuntu VMs with QEMU/KVM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5569200" y="1681200"/>
            <a:ext cx="486792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Linux &amp; eBPF Introspection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/>
          </p:nvPr>
        </p:nvSpPr>
        <p:spPr>
          <a:xfrm>
            <a:off x="5575680" y="2505240"/>
            <a:ext cx="486108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7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Investigate kernel profiles, BTF/DWARF info, and kernel symbols to interpret structures across Linux versions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7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Inspect eBPF objects such as programs, maps, and attachments from outside the guest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7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Develop an eBPF event collector that converts kernel activity into a standardized telemetry format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Approach: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VMI &amp; eBPF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Observation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8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C7BC2836-EC1F-4A82-8E81-4999D0C7982F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Detection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Engine &amp;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Python API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24440" y="1825560"/>
            <a:ext cx="1001232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The detection engine combines eBPF telemetry with independent VMI observations of kernel state — e.g., eBPF reports a program load while VMI verifies it externally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Comparing these two perspectives can help surface suspicious behavior or manipulation that a single vantage point would miss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A Python API over the C/C++ backend will let users manage VMs and perform memory, Linux, and eBPF introspection without touching LibVMI or KVM directly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This API also provides the interface for the detection engine developed in the following semester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FAB0876D-CA01-4D4F-9C2D-CE4D7889026A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Novelty &amp;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Contribution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24440" y="1825560"/>
            <a:ext cx="1001232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RootView's primary novelty is its focus on eBPF-based malware and rootkit detection using external VMI, rather than in-guest tooling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Current tools run inside the system being monitored; a well-hidden rootkit can evade them. RootView observes from the hypervisor, outside the guest's reach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Combining VMI and eBPF telemetry gives two independent perspectives on the same system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Comparing those perspectives may reveal activity that traditional in-guest monitoring alone would miss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EEF89549-F8DB-4F2B-98D2-F56B51C3F38F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/>
          </p:nvPr>
        </p:nvSpPr>
        <p:spPr>
          <a:xfrm>
            <a:off x="430920" y="1681200"/>
            <a:ext cx="486792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Algorithms &amp; Tools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30920" y="2505240"/>
            <a:ext cx="486108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KVM / QEMU for virtualization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LibVMI for virtual machine introspection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Page-table walking for address translation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BTF/DWARF and kernel profiles for Linux structures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eBPF for kernel telemetry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C/C++ backend; Python research API; web framework for the UI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569200" y="1681200"/>
            <a:ext cx="486792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Technical Challenges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575680" y="2505240"/>
            <a:ext cx="486108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KVM &amp; VMI: limited team experience — must learn to access guest memory, processor state, and page tables from outside the guest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Kernel introspection: structures change between Linux versions, so RootView must identify and interpret them without relying entirely on hardcoded offsets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5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eBPF malware: the team must learn how eBPF works internally, how it can be abused by rootkits, and what malicious activity looks like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Algorithms,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Tools &amp;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Technical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Challenges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7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8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FC2AEAE4-69E8-462E-A438-F4DB6CCA6B53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/>
          </p:nvPr>
        </p:nvSpPr>
        <p:spPr>
          <a:xfrm>
            <a:off x="430920" y="1681200"/>
            <a:ext cx="322560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Milestone 1: VMI Infrastructure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30920" y="2505240"/>
            <a:ext cx="321804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Select KVM/QEMU, LibVMI, web framework, initial eBPF tools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Set up an Ubuntu VM; connect via LibVMI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Read guest memory; investigate address translation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Retrieve register state; begin process introspection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Serve a basic test page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Complete Requirements, Design &amp; Test Plan docs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title"/>
          </p:nvPr>
        </p:nvSpPr>
        <p:spPr>
          <a:xfrm>
            <a:off x="424440" y="365040"/>
            <a:ext cx="1001232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Milestones &amp; </a:t>
            </a:r>
            <a:r>
              <a:rPr lang="en-US" sz="4400" b="0" u="none" strike="noStrike">
                <a:solidFill>
                  <a:schemeClr val="accent1"/>
                </a:solidFill>
                <a:effectLst/>
                <a:uFillTx/>
                <a:latin typeface="Impact"/>
              </a:rPr>
              <a:t>Tasks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3817080" y="1681200"/>
            <a:ext cx="322560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Milestone 2: Linux &amp; eBPF Platform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3825000" y="2505240"/>
            <a:ext cx="321804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Linux kernel introspection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BTF/DWARF &amp; kernel symbol investigation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Process &amp; kernel object enumeration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eBPF introspection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Integrate VMI + eBPF observations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Web interface improvements &amp; kernel-version testing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7211160" y="1681200"/>
            <a:ext cx="322560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Milestone 3: Research API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7211160" y="2505240"/>
            <a:ext cx="322560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10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C/C++ API for VM, OS, memory &amp; eBPF introspection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Python bindings &amp; high-level interface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Error handling &amp; testing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Kernel version compatibility &amp; profile improvements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API documentation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algn="l" defTabSz="914400">
              <a:lnSpc>
                <a:spcPct val="10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300" b="0" u="none" strike="noStrike">
                <a:solidFill>
                  <a:schemeClr val="dk1"/>
                </a:solidFill>
                <a:effectLst/>
                <a:uFillTx/>
                <a:latin typeface="Verdana"/>
                <a:ea typeface="Verdana"/>
              </a:rPr>
              <a:t>Stable interface for the detection engine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8"/>
          <p:cNvSpPr>
            <a:spLocks noGrp="1"/>
          </p:cNvSpPr>
          <p:nvPr>
            <p:ph/>
          </p:nvPr>
        </p:nvSpPr>
        <p:spPr>
          <a:xfrm>
            <a:off x="42444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08/25/2026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9"/>
          <p:cNvSpPr>
            <a:spLocks noGrp="1"/>
          </p:cNvSpPr>
          <p:nvPr>
            <p:ph/>
          </p:nvPr>
        </p:nvSpPr>
        <p:spPr>
          <a:xfrm>
            <a:off x="2140920" y="6356520"/>
            <a:ext cx="6110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RootView Project Plan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10"/>
          <p:cNvSpPr>
            <a:spLocks noGrp="1"/>
          </p:cNvSpPr>
          <p:nvPr>
            <p:ph/>
          </p:nvPr>
        </p:nvSpPr>
        <p:spPr>
          <a:xfrm>
            <a:off x="8593920" y="6356520"/>
            <a:ext cx="13708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(Slide No.) </a:t>
            </a:r>
            <a:fld id="{DBEB2939-3A5F-4E16-B2C0-96EE7799E9C4}" type="slidenum">
              <a:rPr lang="en-US" sz="900" b="1" u="none" strike="noStrike">
                <a:solidFill>
                  <a:schemeClr val="lt1"/>
                </a:solidFill>
                <a:effectLst/>
                <a:uFillTx/>
                <a:latin typeface="Verdana"/>
                <a:ea typeface="Verdana"/>
              </a:rPr>
              <a:t>1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ransition/Section Header Slide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Main Content">
  <a:themeElements>
    <a:clrScheme name="FL Te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30C2C"/>
      </a:accent1>
      <a:accent2>
        <a:srgbClr val="AB936C"/>
      </a:accent2>
      <a:accent3>
        <a:srgbClr val="A5A5A5"/>
      </a:accent3>
      <a:accent4>
        <a:srgbClr val="F39028"/>
      </a:accent4>
      <a:accent5>
        <a:srgbClr val="00556B"/>
      </a:accent5>
      <a:accent6>
        <a:srgbClr val="FBC544"/>
      </a:accent6>
      <a:hlink>
        <a:srgbClr val="084771"/>
      </a:hlink>
      <a:folHlink>
        <a:srgbClr val="5D2263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Application>LibreOffice/26.2.5.2$Linux_X86_64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2026-08-27T09:29:27Z</dcterms:created>
  <dc:creator/>
  <dc:description/>
  <dc:language>en-US</dc:language>
  <cp:lastModifiedBy/>
  <dcterms:modified xsi:type="dcterms:W3CDTF">2026-08-27T09:47:51Z</dcterms:modified>
  <cp:revision>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0x010100B29D3B10EC84D740B5DC57C864E3EC7E</vt:lpwstr>
  </property>
  <property fmtid="{D5CDD505-2E9C-101B-9397-08002B2CF9AE}" pid="3" name="MediaServiceImageTags">
    <vt:lpwstr/>
  </property>
  <property fmtid="{D5CDD505-2E9C-101B-9397-08002B2CF9AE}" pid="4" name="PresentationFormat">
    <vt:lpwstr>Widescreen</vt:lpwstr>
  </property>
  <property fmtid="{D5CDD505-2E9C-101B-9397-08002B2CF9AE}" pid="5" name="Slides">
    <vt:r8>18</vt:r8>
  </property>
</Properties>
</file>