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  <p:sldMasterId id="2147483652" r:id="rId6"/>
    <p:sldMasterId id="214748365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</p:sldIdLst>
  <p:sldSz cy="6858000" cx="12192000"/>
  <p:notesSz cx="7772400" cy="10058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1" roundtripDataSignature="AMtx7mi3QDjtpc7pl1F3snAPOLvgCnVa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3676799-5FD7-45DE-B235-2EBDB228C3DE}">
  <a:tblStyle styleId="{93676799-5FD7-45DE-B235-2EBDB228C3D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customschemas.google.com/relationships/presentationmetadata" Target="metadata"/><Relationship Id="rId30" Type="http://schemas.openxmlformats.org/officeDocument/2006/relationships/slide" Target="slides/slide22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1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h5487354feaf7a3c2_0_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h5487354feaf7a3c2_0_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8e80377a6_0_22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g3f8e80377a6_0_22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1edb9a2f5327e12e_2_14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h1edb9a2f5327e12e_2_14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8e80377a6_0_3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3f8e80377a6_0_3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h1edb9a2f5327e12e_2_6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h1edb9a2f5327e12e_2_6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8e80377a6_0_41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f8e80377a6_0_41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h1edb9a2f5327e12e_1_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h1edb9a2f5327e12e_1_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h1edb9a2f5327e12e_1_9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h1edb9a2f5327e12e_1_9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8e80377a6_0_49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3f8e80377a6_0_49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h2314691bf4a4925a_1_6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h2314691bf4a4925a_1_6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bc9466be0_2_4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fbc9466be0_2_4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8e80377a6_0_57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f8e80377a6_0_57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8e80377a6_0_119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f8e80377a6_0_119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8e80377a6_0_128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f8e80377a6_0_128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h103b3eea032156a1_1_14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h103b3eea032156a1_1_14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8e80377a6_0_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f8e80377a6_0_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8e80377a6_0_11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3f8e80377a6_0_11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0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8e80377a6_0_107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f8e80377a6_0_107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1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12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lvl="1" algn="l">
              <a:spcBef>
                <a:spcPts val="1134"/>
              </a:spcBef>
              <a:spcAft>
                <a:spcPts val="0"/>
              </a:spcAft>
              <a:buSzPts val="1350"/>
              <a:buChar char="−"/>
              <a:defRPr/>
            </a:lvl2pPr>
            <a:lvl3pPr lvl="2" algn="l">
              <a:spcBef>
                <a:spcPts val="850"/>
              </a:spcBef>
              <a:spcAft>
                <a:spcPts val="0"/>
              </a:spcAft>
              <a:buSzPts val="810"/>
              <a:buChar char="●"/>
              <a:defRPr/>
            </a:lvl3pPr>
            <a:lvl4pPr lvl="3" algn="l">
              <a:spcBef>
                <a:spcPts val="567"/>
              </a:spcBef>
              <a:spcAft>
                <a:spcPts val="0"/>
              </a:spcAft>
              <a:buSzPts val="1350"/>
              <a:buChar char="−"/>
              <a:defRPr/>
            </a:lvl4pPr>
            <a:lvl5pPr lvl="4" algn="l">
              <a:spcBef>
                <a:spcPts val="283"/>
              </a:spcBef>
              <a:spcAft>
                <a:spcPts val="0"/>
              </a:spcAft>
              <a:buSzPts val="810"/>
              <a:buChar char="●"/>
              <a:defRPr/>
            </a:lvl5pPr>
            <a:lvl6pPr lvl="5" algn="l">
              <a:spcBef>
                <a:spcPts val="283"/>
              </a:spcBef>
              <a:spcAft>
                <a:spcPts val="0"/>
              </a:spcAft>
              <a:buSzPts val="810"/>
              <a:buChar char="●"/>
              <a:defRPr/>
            </a:lvl6pPr>
            <a:lvl7pPr lvl="6" algn="l">
              <a:spcBef>
                <a:spcPts val="283"/>
              </a:spcBef>
              <a:spcAft>
                <a:spcPts val="0"/>
              </a:spcAft>
              <a:buSzPts val="810"/>
              <a:buChar char="●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Content1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Content2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Content6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Content6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lvl="1" algn="l">
              <a:spcBef>
                <a:spcPts val="1134"/>
              </a:spcBef>
              <a:spcAft>
                <a:spcPts val="0"/>
              </a:spcAft>
              <a:buSzPts val="1350"/>
              <a:buChar char="−"/>
              <a:defRPr/>
            </a:lvl2pPr>
            <a:lvl3pPr lvl="2" algn="l">
              <a:spcBef>
                <a:spcPts val="850"/>
              </a:spcBef>
              <a:spcAft>
                <a:spcPts val="0"/>
              </a:spcAft>
              <a:buSzPts val="810"/>
              <a:buChar char="●"/>
              <a:defRPr/>
            </a:lvl3pPr>
            <a:lvl4pPr lvl="3" algn="l">
              <a:spcBef>
                <a:spcPts val="567"/>
              </a:spcBef>
              <a:spcAft>
                <a:spcPts val="0"/>
              </a:spcAft>
              <a:buSzPts val="1350"/>
              <a:buChar char="−"/>
              <a:defRPr/>
            </a:lvl4pPr>
            <a:lvl5pPr lvl="4" algn="l">
              <a:spcBef>
                <a:spcPts val="283"/>
              </a:spcBef>
              <a:spcAft>
                <a:spcPts val="0"/>
              </a:spcAft>
              <a:buSzPts val="810"/>
              <a:buChar char="●"/>
              <a:defRPr/>
            </a:lvl5pPr>
            <a:lvl6pPr lvl="5" algn="l">
              <a:spcBef>
                <a:spcPts val="283"/>
              </a:spcBef>
              <a:spcAft>
                <a:spcPts val="0"/>
              </a:spcAft>
              <a:buSzPts val="810"/>
              <a:buChar char="●"/>
              <a:defRPr/>
            </a:lvl6pPr>
            <a:lvl7pPr lvl="6" algn="l">
              <a:spcBef>
                <a:spcPts val="283"/>
              </a:spcBef>
              <a:spcAft>
                <a:spcPts val="0"/>
              </a:spcAft>
              <a:buSzPts val="810"/>
              <a:buChar char="●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2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nther statue in the Panther Plaza with a red bar along the bottom and the Florida Tech logo in the bottom right corner." id="6" name="Google Shape;6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/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1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7180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−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ight gray abstract background with a red bar along the bottom and the Florida Tech logo in the bottom right corner." id="13" name="Google Shape;13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" name="Google Shape;15;p13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7180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−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ight gray abstract background with a red bar along the bottom and the Florida Tech logo in the bottom right corner." id="18" name="Google Shape;18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15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718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−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ight gray abstract background with a red bar along the bottom and the Florida Tech logo in the bottom right corner." id="23" name="Google Shape;23;p2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" name="Google Shape;25;p21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7180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−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  <p:sldLayoutId id="2147483656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>
            <p:ph type="title"/>
          </p:nvPr>
        </p:nvSpPr>
        <p:spPr>
          <a:xfrm>
            <a:off x="424440" y="5041080"/>
            <a:ext cx="8897760" cy="85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000"/>
              <a:buFont typeface="Impact"/>
              <a:buNone/>
            </a:pPr>
            <a:r>
              <a:rPr lang="en-US" sz="5000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rPr>
              <a:t>Milestone One</a:t>
            </a:r>
            <a:endParaRPr b="0" sz="5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"/>
          <p:cNvSpPr txBox="1"/>
          <p:nvPr>
            <p:ph idx="4294967295" type="body"/>
          </p:nvPr>
        </p:nvSpPr>
        <p:spPr>
          <a:xfrm>
            <a:off x="424440" y="5921640"/>
            <a:ext cx="8897760" cy="45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Verdana"/>
              <a:buNone/>
            </a:pPr>
            <a:r>
              <a:rPr b="1" i="0" lang="en-US" sz="20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KVM-Based eBPF Malware Detection Engine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 txBox="1"/>
          <p:nvPr>
            <p:ph idx="4294967295"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Impact"/>
              <a:buNone/>
            </a:pPr>
            <a:r>
              <a:rPr b="0" i="0" lang="en-US" sz="6000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Project Team &amp; Overview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 txBox="1"/>
          <p:nvPr>
            <p:ph idx="4294967295" type="subTitle"/>
          </p:nvPr>
        </p:nvSpPr>
        <p:spPr>
          <a:xfrm>
            <a:off x="1523880" y="3502080"/>
            <a:ext cx="9143280" cy="2499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Luis Abraham  •  Dylin Irons  •  Dominick Morales  •  Braiden Ames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Faculty Advisor: Dr. Ribeiro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Client: Amy Alvarez, NASA Scientist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1001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Verdana"/>
              <a:buNone/>
            </a:pPr>
            <a:r>
              <a:rPr b="0" i="1" lang="en-US" sz="14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Advisor meetings: monthly, TR 2:00–3:15pm (office hours)  •  Client meetings: monthly, when available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"/>
          <p:cNvSpPr txBox="1"/>
          <p:nvPr>
            <p:ph idx="4294967295" type="body"/>
          </p:nvPr>
        </p:nvSpPr>
        <p:spPr>
          <a:xfrm>
            <a:off x="424440" y="6356520"/>
            <a:ext cx="1370880" cy="36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</a:t>
            </a:r>
            <a:r>
              <a:rPr b="1" lang="en-US"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9/28</a:t>
            </a: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 txBox="1"/>
          <p:nvPr>
            <p:ph idx="4294967295" type="body"/>
          </p:nvPr>
        </p:nvSpPr>
        <p:spPr>
          <a:xfrm>
            <a:off x="2140920" y="6356520"/>
            <a:ext cx="6110280" cy="36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 txBox="1"/>
          <p:nvPr>
            <p:ph idx="4294967295" type="body"/>
          </p:nvPr>
        </p:nvSpPr>
        <p:spPr>
          <a:xfrm>
            <a:off x="8593920" y="6356520"/>
            <a:ext cx="1370880" cy="36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>
            <p:ph idx="4294967295" type="title"/>
          </p:nvPr>
        </p:nvSpPr>
        <p:spPr>
          <a:xfrm>
            <a:off x="424440" y="365040"/>
            <a:ext cx="1001232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Milestone</a:t>
            </a:r>
            <a:r>
              <a:rPr b="0" i="0" lang="en-US" sz="4400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 Overview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"/>
          <p:cNvSpPr txBox="1"/>
          <p:nvPr>
            <p:ph idx="4294967295" type="body"/>
          </p:nvPr>
        </p:nvSpPr>
        <p:spPr>
          <a:xfrm>
            <a:off x="424440" y="1825560"/>
            <a:ext cx="1001232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/>
              <a:t>Laying foundation for future work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Web UI design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Easy user setup and interaction w/ tool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Base VMI</a:t>
            </a:r>
            <a:endParaRPr sz="2200"/>
          </a:p>
        </p:txBody>
      </p:sp>
      <p:sp>
        <p:nvSpPr>
          <p:cNvPr id="51" name="Google Shape;51;p3"/>
          <p:cNvSpPr txBox="1"/>
          <p:nvPr>
            <p:ph idx="4294967295" type="body"/>
          </p:nvPr>
        </p:nvSpPr>
        <p:spPr>
          <a:xfrm>
            <a:off x="424440" y="6356520"/>
            <a:ext cx="1370880" cy="36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 txBox="1"/>
          <p:nvPr>
            <p:ph idx="4294967295" type="body"/>
          </p:nvPr>
        </p:nvSpPr>
        <p:spPr>
          <a:xfrm>
            <a:off x="2140920" y="6356520"/>
            <a:ext cx="6110280" cy="36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"/>
          <p:cNvSpPr txBox="1"/>
          <p:nvPr>
            <p:ph idx="4294967295" type="body"/>
          </p:nvPr>
        </p:nvSpPr>
        <p:spPr>
          <a:xfrm>
            <a:off x="8593920" y="6356520"/>
            <a:ext cx="1370880" cy="36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h5487354feaf7a3c2_0_0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Web Server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h5487354feaf7a3c2_0_0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h5487354feaf7a3c2_0_0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h5487354feaf7a3c2_0_0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h5487354feaf7a3c2_0_0"/>
          <p:cNvSpPr txBox="1"/>
          <p:nvPr>
            <p:ph idx="4294967295" type="body"/>
          </p:nvPr>
        </p:nvSpPr>
        <p:spPr>
          <a:xfrm>
            <a:off x="6550675" y="4082000"/>
            <a:ext cx="4163100" cy="1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1" lang="en-US" sz="2800"/>
              <a:t>Web Server</a:t>
            </a:r>
            <a:endParaRPr b="1" sz="2800"/>
          </a:p>
          <a:p>
            <a:pPr indent="-368300" lvl="0" marL="4572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Python</a:t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FastAPI</a:t>
            </a:r>
            <a:endParaRPr sz="2200"/>
          </a:p>
        </p:txBody>
      </p:sp>
      <p:sp>
        <p:nvSpPr>
          <p:cNvPr id="63" name="Google Shape;63;h5487354feaf7a3c2_0_0"/>
          <p:cNvSpPr txBox="1"/>
          <p:nvPr>
            <p:ph idx="4294967295" type="body"/>
          </p:nvPr>
        </p:nvSpPr>
        <p:spPr>
          <a:xfrm>
            <a:off x="6550675" y="1547525"/>
            <a:ext cx="5081400" cy="1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1" lang="en-US" sz="2800"/>
              <a:t>Swappable engine</a:t>
            </a:r>
            <a:br>
              <a:rPr lang="en-US" sz="2200"/>
            </a:br>
            <a:r>
              <a:rPr lang="en-US" sz="2200"/>
              <a:t>The site is built to talk to a clean interface to allow for easy adjustments as we build the tool</a:t>
            </a:r>
            <a:endParaRPr sz="2200"/>
          </a:p>
        </p:txBody>
      </p:sp>
      <p:sp>
        <p:nvSpPr>
          <p:cNvPr id="64" name="Google Shape;64;h5487354feaf7a3c2_0_0"/>
          <p:cNvSpPr txBox="1"/>
          <p:nvPr>
            <p:ph idx="4294967295" type="body"/>
          </p:nvPr>
        </p:nvSpPr>
        <p:spPr>
          <a:xfrm>
            <a:off x="519350" y="4082000"/>
            <a:ext cx="5277900" cy="1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1" lang="en-US" sz="2800"/>
              <a:t>Website updates in real time</a:t>
            </a:r>
            <a:endParaRPr b="1" sz="2800"/>
          </a:p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lang="en-US" sz="2200"/>
              <a:t>Server scans each guest VM on a timer and pushes new findings to browser</a:t>
            </a:r>
            <a:endParaRPr sz="2200"/>
          </a:p>
        </p:txBody>
      </p:sp>
      <p:sp>
        <p:nvSpPr>
          <p:cNvPr id="65" name="Google Shape;65;h5487354feaf7a3c2_0_0"/>
          <p:cNvSpPr txBox="1"/>
          <p:nvPr>
            <p:ph idx="4294967295" type="body"/>
          </p:nvPr>
        </p:nvSpPr>
        <p:spPr>
          <a:xfrm>
            <a:off x="570050" y="1547525"/>
            <a:ext cx="5176500" cy="1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1" lang="en-US" sz="2800"/>
              <a:t>Two Views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Dashboard - anything wrong in one line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Introspection - raw eBPF data for closer inspection</a:t>
            </a: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8e80377a6_0_22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Web UI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3f8e80377a6_0_22"/>
          <p:cNvSpPr txBox="1"/>
          <p:nvPr>
            <p:ph idx="4294967295" type="body"/>
          </p:nvPr>
        </p:nvSpPr>
        <p:spPr>
          <a:xfrm>
            <a:off x="424440" y="1825560"/>
            <a:ext cx="100122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3f8e80377a6_0_22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3f8e80377a6_0_22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3f8e80377a6_0_22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g3f8e80377a6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562" y="1364100"/>
            <a:ext cx="5832975" cy="481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g3f8e80377a6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1967" y="1386425"/>
            <a:ext cx="5832975" cy="4812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1edb9a2f5327e12e_2_14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KVMI VM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h1edb9a2f5327e12e_2_14"/>
          <p:cNvSpPr txBox="1"/>
          <p:nvPr>
            <p:ph idx="4294967295" type="body"/>
          </p:nvPr>
        </p:nvSpPr>
        <p:spPr>
          <a:xfrm>
            <a:off x="537900" y="1402550"/>
            <a:ext cx="6567600" cy="46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To get introspection working, you need specific software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Issues: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KVM-VMI requires you to compile a modified kernel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Said kernel is also old (5.4 - 5.15)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Requires modified QEMU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Need libvmi and libkvmi libraries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We can make this easier by providing it in a package</a:t>
            </a:r>
            <a:endParaRPr sz="22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83" name="Google Shape;83;h1edb9a2f5327e12e_2_14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h1edb9a2f5327e12e_2_14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h1edb9a2f5327e12e_2_14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h1edb9a2f5327e12e_2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5625" y="406751"/>
            <a:ext cx="3031126" cy="58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8e80377a6_0_30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KVMI VM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3f8e80377a6_0_30"/>
          <p:cNvSpPr txBox="1"/>
          <p:nvPr>
            <p:ph idx="4294967295" type="body"/>
          </p:nvPr>
        </p:nvSpPr>
        <p:spPr>
          <a:xfrm>
            <a:off x="537900" y="1567550"/>
            <a:ext cx="5340300" cy="44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Ubuntu 22.04 qcow2 image created and ready for use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Virtual machine allows the user to introspect on nested VMs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What is inside: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KVM-VMI Linux Kernel 5.4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Modified QEMU 4.2.1 installed systemwide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Docker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Upstream libvmi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Bitdefender libkvmi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Libvirt with apparmor rules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93" name="Google Shape;93;g3f8e80377a6_0_30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f8e80377a6_0_30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3f8e80377a6_0_30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g3f8e80377a6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1500" y="365052"/>
            <a:ext cx="5037126" cy="511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1edb9a2f5327e12e_2_6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KVMI VM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h1edb9a2f5327e12e_2_6"/>
          <p:cNvSpPr txBox="1"/>
          <p:nvPr>
            <p:ph idx="4294967295" type="body"/>
          </p:nvPr>
        </p:nvSpPr>
        <p:spPr>
          <a:xfrm>
            <a:off x="311024" y="1689850"/>
            <a:ext cx="51444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Result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User can </a:t>
            </a:r>
            <a:r>
              <a:rPr lang="en-US" sz="2200"/>
              <a:t>download VM image from github releases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User is able to run it in QEMU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−"/>
            </a:pPr>
            <a:r>
              <a:rPr lang="en-US" sz="2200"/>
              <a:t>User can introspect on nested virtual machines using RootView or other software utilizing libvmi</a:t>
            </a:r>
            <a:endParaRPr sz="2200"/>
          </a:p>
        </p:txBody>
      </p:sp>
      <p:sp>
        <p:nvSpPr>
          <p:cNvPr id="103" name="Google Shape;103;h1edb9a2f5327e12e_2_6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h1edb9a2f5327e12e_2_6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h1edb9a2f5327e12e_2_6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h1edb9a2f5327e12e_2_6" title="Screenshot 2026-09-28 at 11.09.0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3250" y="1202850"/>
            <a:ext cx="6044452" cy="404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8e80377a6_0_41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VM CLI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f8e80377a6_0_41"/>
          <p:cNvSpPr txBox="1"/>
          <p:nvPr>
            <p:ph idx="4294967295" type="body"/>
          </p:nvPr>
        </p:nvSpPr>
        <p:spPr>
          <a:xfrm>
            <a:off x="424446" y="1825550"/>
            <a:ext cx="59418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Full VM lifecycle CLI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create, start, stop, restart, destroy, inspect, list, console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JSON-based configs</a:t>
            </a:r>
            <a:endParaRPr sz="1700"/>
          </a:p>
        </p:txBody>
      </p:sp>
      <p:sp>
        <p:nvSpPr>
          <p:cNvPr id="113" name="Google Shape;113;g3f8e80377a6_0_41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3f8e80377a6_0_41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3f8e80377a6_0_41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g3f8e80377a6_0_41" title="2026-09-21-14:03:45-screenshot.png"/>
          <p:cNvPicPr preferRelativeResize="0"/>
          <p:nvPr/>
        </p:nvPicPr>
        <p:blipFill rotWithShape="1">
          <a:blip r:embed="rId3">
            <a:alphaModFix/>
          </a:blip>
          <a:srcRect b="15196" l="30353" r="12400" t="1171"/>
          <a:stretch/>
        </p:blipFill>
        <p:spPr>
          <a:xfrm>
            <a:off x="6366250" y="189225"/>
            <a:ext cx="5689902" cy="553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1edb9a2f5327e12e_1_0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VM Internals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h1edb9a2f5327e12e_1_0"/>
          <p:cNvSpPr txBox="1"/>
          <p:nvPr>
            <p:ph idx="4294967295" type="body"/>
          </p:nvPr>
        </p:nvSpPr>
        <p:spPr>
          <a:xfrm>
            <a:off x="424449" y="1825550"/>
            <a:ext cx="46818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C</a:t>
            </a:r>
            <a:r>
              <a:rPr lang="en-US" sz="1800"/>
              <a:t>ustom-built JSON parser/serializer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Clean separation of concerns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CLI, lifecycle logic, QEMU process management, state persistence, and on-disk storage each in their own module</a:t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3" name="Google Shape;123;h1edb9a2f5327e12e_1_0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h1edb9a2f5327e12e_1_0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h1edb9a2f5327e12e_1_0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h1edb9a2f5327e12e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6775" y="1154175"/>
            <a:ext cx="6876051" cy="306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1edb9a2f5327e12e_1_9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VM Safety and Validation</a:t>
            </a:r>
            <a:endParaRPr>
              <a:solidFill>
                <a:schemeClr val="accen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2" name="Google Shape;132;h1edb9a2f5327e12e_1_9"/>
          <p:cNvSpPr txBox="1"/>
          <p:nvPr>
            <p:ph idx="4294967295" type="body"/>
          </p:nvPr>
        </p:nvSpPr>
        <p:spPr>
          <a:xfrm>
            <a:off x="424446" y="1825550"/>
            <a:ext cx="59418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State-aware: blocks invalid transitions (double-start, destroying a running VM without --force) and detects stale/crashed PIDs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console command attaches directly to the QEMU monitor over a Unix socket for live debugging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Validated with an automated smoke test covering every lifecycle transition</a:t>
            </a:r>
            <a:endParaRPr sz="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33" name="Google Shape;133;h1edb9a2f5327e12e_1_9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h1edb9a2f5327e12e_1_9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h1edb9a2f5327e12e_1_9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h1edb9a2f5327e12e_1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6246" y="1689840"/>
            <a:ext cx="5520955" cy="3109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8e80377a6_0_49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VMI Tooling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3f8e80377a6_0_49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3f8e80377a6_0_49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3f8e80377a6_0_49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g3f8e80377a6_0_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1800" y="1524425"/>
            <a:ext cx="5856399" cy="406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3f8e80377a6_0_49"/>
          <p:cNvSpPr txBox="1"/>
          <p:nvPr/>
        </p:nvSpPr>
        <p:spPr>
          <a:xfrm>
            <a:off x="1351075" y="3897550"/>
            <a:ext cx="27510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user can use these</a:t>
            </a:r>
            <a:endParaRPr sz="2000">
              <a:solidFill>
                <a:srgbClr val="980000"/>
              </a:solidFill>
            </a:endParaRPr>
          </a:p>
        </p:txBody>
      </p:sp>
      <p:sp>
        <p:nvSpPr>
          <p:cNvPr id="147" name="Google Shape;147;g3f8e80377a6_0_49"/>
          <p:cNvSpPr/>
          <p:nvPr/>
        </p:nvSpPr>
        <p:spPr>
          <a:xfrm>
            <a:off x="4011675" y="3941900"/>
            <a:ext cx="1255800" cy="17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f8e80377a6_0_49"/>
          <p:cNvSpPr/>
          <p:nvPr/>
        </p:nvSpPr>
        <p:spPr>
          <a:xfrm rot="309152">
            <a:off x="4013698" y="4349565"/>
            <a:ext cx="3454057" cy="13887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f8e80377a6_0_49"/>
          <p:cNvSpPr txBox="1"/>
          <p:nvPr/>
        </p:nvSpPr>
        <p:spPr>
          <a:xfrm>
            <a:off x="2127925" y="4234925"/>
            <a:ext cx="6027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  <p:sp>
        <p:nvSpPr>
          <p:cNvPr id="150" name="Google Shape;150;g3f8e80377a6_0_49"/>
          <p:cNvSpPr txBox="1"/>
          <p:nvPr>
            <p:ph idx="4294967295" type="body"/>
          </p:nvPr>
        </p:nvSpPr>
        <p:spPr>
          <a:xfrm>
            <a:off x="424450" y="1825550"/>
            <a:ext cx="4811700" cy="19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/>
              <a:t>Low-level interfaces with KVMI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R/W GPA and GVA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R/W guest system registers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VM-Exit hooks</a:t>
            </a:r>
            <a:endParaRPr sz="2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h2314691bf4a4925a_1_6" title="2026-09-21-13:51:01-screenshot.png"/>
          <p:cNvPicPr preferRelativeResize="0"/>
          <p:nvPr/>
        </p:nvPicPr>
        <p:blipFill rotWithShape="1">
          <a:blip r:embed="rId3">
            <a:alphaModFix/>
          </a:blip>
          <a:srcRect b="3843" l="30375" r="12259" t="15751"/>
          <a:stretch/>
        </p:blipFill>
        <p:spPr>
          <a:xfrm>
            <a:off x="5267475" y="657888"/>
            <a:ext cx="5933123" cy="5542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h2314691bf4a4925a_1_6"/>
          <p:cNvSpPr txBox="1"/>
          <p:nvPr>
            <p:ph idx="4294967295" type="title"/>
          </p:nvPr>
        </p:nvSpPr>
        <p:spPr>
          <a:xfrm>
            <a:off x="424440" y="372865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VMI Tooling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h2314691bf4a4925a_1_6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h2314691bf4a4925a_1_6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h2314691bf4a4925a_1_6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h2314691bf4a4925a_1_6"/>
          <p:cNvSpPr txBox="1"/>
          <p:nvPr/>
        </p:nvSpPr>
        <p:spPr>
          <a:xfrm>
            <a:off x="1795450" y="3761500"/>
            <a:ext cx="25536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virt mem read</a:t>
            </a:r>
            <a:endParaRPr sz="2000">
              <a:solidFill>
                <a:srgbClr val="980000"/>
              </a:solidFill>
            </a:endParaRPr>
          </a:p>
        </p:txBody>
      </p:sp>
      <p:sp>
        <p:nvSpPr>
          <p:cNvPr id="161" name="Google Shape;161;h2314691bf4a4925a_1_6"/>
          <p:cNvSpPr/>
          <p:nvPr/>
        </p:nvSpPr>
        <p:spPr>
          <a:xfrm>
            <a:off x="4011675" y="3941900"/>
            <a:ext cx="1255800" cy="17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h2314691bf4a4925a_1_6"/>
          <p:cNvSpPr txBox="1"/>
          <p:nvPr/>
        </p:nvSpPr>
        <p:spPr>
          <a:xfrm>
            <a:off x="1743125" y="3087150"/>
            <a:ext cx="25536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system regs</a:t>
            </a:r>
            <a:endParaRPr sz="2000">
              <a:solidFill>
                <a:srgbClr val="980000"/>
              </a:solidFill>
            </a:endParaRPr>
          </a:p>
        </p:txBody>
      </p:sp>
      <p:sp>
        <p:nvSpPr>
          <p:cNvPr id="163" name="Google Shape;163;h2314691bf4a4925a_1_6"/>
          <p:cNvSpPr/>
          <p:nvPr/>
        </p:nvSpPr>
        <p:spPr>
          <a:xfrm>
            <a:off x="3959350" y="3267550"/>
            <a:ext cx="1255800" cy="17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h2314691bf4a4925a_1_6"/>
          <p:cNvSpPr txBox="1"/>
          <p:nvPr/>
        </p:nvSpPr>
        <p:spPr>
          <a:xfrm>
            <a:off x="882575" y="5414925"/>
            <a:ext cx="34665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last few entries of the L4 page table</a:t>
            </a:r>
            <a:endParaRPr sz="20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(kernel address space)</a:t>
            </a:r>
            <a:endParaRPr sz="2000">
              <a:solidFill>
                <a:srgbClr val="980000"/>
              </a:solidFill>
            </a:endParaRPr>
          </a:p>
        </p:txBody>
      </p:sp>
      <p:sp>
        <p:nvSpPr>
          <p:cNvPr id="165" name="Google Shape;165;h2314691bf4a4925a_1_6"/>
          <p:cNvSpPr/>
          <p:nvPr/>
        </p:nvSpPr>
        <p:spPr>
          <a:xfrm>
            <a:off x="4011675" y="5710450"/>
            <a:ext cx="1255800" cy="17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h2314691bf4a4925a_1_6"/>
          <p:cNvSpPr txBox="1"/>
          <p:nvPr/>
        </p:nvSpPr>
        <p:spPr>
          <a:xfrm>
            <a:off x="1743125" y="4713538"/>
            <a:ext cx="25536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phys mem read</a:t>
            </a:r>
            <a:endParaRPr sz="2000">
              <a:solidFill>
                <a:srgbClr val="980000"/>
              </a:solidFill>
            </a:endParaRPr>
          </a:p>
        </p:txBody>
      </p:sp>
      <p:sp>
        <p:nvSpPr>
          <p:cNvPr id="167" name="Google Shape;167;h2314691bf4a4925a_1_6"/>
          <p:cNvSpPr/>
          <p:nvPr/>
        </p:nvSpPr>
        <p:spPr>
          <a:xfrm>
            <a:off x="3959350" y="4893938"/>
            <a:ext cx="1255800" cy="17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g3fbc9466be0_2_4" title="2026-09-21-14:32:58-screenshot.png"/>
          <p:cNvPicPr preferRelativeResize="0"/>
          <p:nvPr/>
        </p:nvPicPr>
        <p:blipFill rotWithShape="1">
          <a:blip r:embed="rId3">
            <a:alphaModFix/>
          </a:blip>
          <a:srcRect b="44023" l="30509" r="11178" t="16079"/>
          <a:stretch/>
        </p:blipFill>
        <p:spPr>
          <a:xfrm>
            <a:off x="4390925" y="1878085"/>
            <a:ext cx="7396424" cy="3373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3fbc9466be0_2_4"/>
          <p:cNvSpPr txBox="1"/>
          <p:nvPr>
            <p:ph idx="4294967295" type="title"/>
          </p:nvPr>
        </p:nvSpPr>
        <p:spPr>
          <a:xfrm>
            <a:off x="424440" y="372865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Exit Hook</a:t>
            </a: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 Tooling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3fbc9466be0_2_4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3fbc9466be0_2_4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3fbc9466be0_2_4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fbc9466be0_2_4"/>
          <p:cNvSpPr txBox="1"/>
          <p:nvPr/>
        </p:nvSpPr>
        <p:spPr>
          <a:xfrm>
            <a:off x="424450" y="2529025"/>
            <a:ext cx="2802300" cy="21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Hooks on:</a:t>
            </a:r>
            <a:br>
              <a:rPr lang="en-US" sz="2000">
                <a:solidFill>
                  <a:srgbClr val="980000"/>
                </a:solidFill>
              </a:rPr>
            </a:br>
            <a:r>
              <a:rPr lang="en-US" sz="2000">
                <a:solidFill>
                  <a:srgbClr val="980000"/>
                </a:solidFill>
              </a:rPr>
              <a:t>KVMI_EVENT_CPUID</a:t>
            </a:r>
            <a:endParaRPr sz="20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KVMI_EVENT_DESC</a:t>
            </a:r>
            <a:endParaRPr sz="20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KVMI_EVENT_PF</a:t>
            </a:r>
            <a:endParaRPr sz="20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(EPT access)</a:t>
            </a:r>
            <a:endParaRPr sz="2000">
              <a:solidFill>
                <a:srgbClr val="980000"/>
              </a:solidFill>
            </a:endParaRPr>
          </a:p>
        </p:txBody>
      </p:sp>
      <p:sp>
        <p:nvSpPr>
          <p:cNvPr id="178" name="Google Shape;178;g3fbc9466be0_2_4"/>
          <p:cNvSpPr/>
          <p:nvPr/>
        </p:nvSpPr>
        <p:spPr>
          <a:xfrm>
            <a:off x="3226775" y="3018775"/>
            <a:ext cx="1255800" cy="17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fbc9466be0_2_4"/>
          <p:cNvSpPr/>
          <p:nvPr/>
        </p:nvSpPr>
        <p:spPr>
          <a:xfrm rot="-832975">
            <a:off x="3100223" y="3359408"/>
            <a:ext cx="1386605" cy="18881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3fbc9466be0_2_4"/>
          <p:cNvSpPr/>
          <p:nvPr/>
        </p:nvSpPr>
        <p:spPr>
          <a:xfrm rot="-1472087">
            <a:off x="2625944" y="3825648"/>
            <a:ext cx="1957878" cy="19212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8e80377a6_0_57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pKVMI tooling???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f8e80377a6_0_57"/>
          <p:cNvSpPr txBox="1"/>
          <p:nvPr>
            <p:ph idx="4294967295" type="body"/>
          </p:nvPr>
        </p:nvSpPr>
        <p:spPr>
          <a:xfrm>
            <a:off x="424450" y="1825550"/>
            <a:ext cx="43623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/>
              <a:t>a lot of newer </a:t>
            </a:r>
            <a:r>
              <a:rPr lang="en-US" sz="2200"/>
              <a:t>android</a:t>
            </a:r>
            <a:r>
              <a:rPr lang="en-US" sz="2200"/>
              <a:t> phones use pKVM in EL2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this is a fairly new implementation (2022/2023)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no tools like KVMI exist for it</a:t>
            </a:r>
            <a:endParaRPr sz="2200"/>
          </a:p>
        </p:txBody>
      </p:sp>
      <p:sp>
        <p:nvSpPr>
          <p:cNvPr id="187" name="Google Shape;187;g3f8e80377a6_0_57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3f8e80377a6_0_57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f8e80377a6_0_57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3f8e80377a6_0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3550" y="1666464"/>
            <a:ext cx="7293776" cy="3525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8e80377a6_0_119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pKVMI tooling???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3f8e80377a6_0_119"/>
          <p:cNvSpPr txBox="1"/>
          <p:nvPr>
            <p:ph idx="4294967295" type="body"/>
          </p:nvPr>
        </p:nvSpPr>
        <p:spPr>
          <a:xfrm>
            <a:off x="424446" y="1825550"/>
            <a:ext cx="59211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/>
              <a:t>luckily unlocked pixel phones allow us to write modules (usually its for hardware manufacturers)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/>
              <a:t>the goal is to write a module that will give us introspection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/>
              <a:t>circumvents the whole purpose of pKVM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/>
              <a:t>it is not safe for non-research devices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3f8e80377a6_0_119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f8e80377a6_0_119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3f8e80377a6_0_119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g3f8e80377a6_0_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2450" y="1423975"/>
            <a:ext cx="4638675" cy="401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8e80377a6_0_128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Hello from EL2!!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3f8e80377a6_0_128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3f8e80377a6_0_128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3f8e80377a6_0_128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3f8e80377a6_0_128" title="IMG_7784.jpeg"/>
          <p:cNvPicPr preferRelativeResize="0"/>
          <p:nvPr/>
        </p:nvPicPr>
        <p:blipFill rotWithShape="1">
          <a:blip r:embed="rId3">
            <a:alphaModFix/>
          </a:blip>
          <a:srcRect b="25815" l="0" r="0" t="12763"/>
          <a:stretch/>
        </p:blipFill>
        <p:spPr>
          <a:xfrm>
            <a:off x="4096475" y="1464601"/>
            <a:ext cx="5764524" cy="47209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f8e80377a6_0_128"/>
          <p:cNvSpPr txBox="1"/>
          <p:nvPr/>
        </p:nvSpPr>
        <p:spPr>
          <a:xfrm>
            <a:off x="458975" y="2359525"/>
            <a:ext cx="2922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Emulation for development</a:t>
            </a:r>
            <a:endParaRPr sz="3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h103b3eea032156a1_1_14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Hello from EL2!!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h103b3eea032156a1_1_14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h103b3eea032156a1_1_14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h103b3eea032156a1_1_14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h103b3eea032156a1_1_14"/>
          <p:cNvPicPr preferRelativeResize="0"/>
          <p:nvPr/>
        </p:nvPicPr>
        <p:blipFill rotWithShape="1">
          <a:blip r:embed="rId3">
            <a:alphaModFix/>
          </a:blip>
          <a:srcRect b="19286" l="0" r="0" t="24635"/>
          <a:stretch/>
        </p:blipFill>
        <p:spPr>
          <a:xfrm>
            <a:off x="4594978" y="1689838"/>
            <a:ext cx="5737870" cy="429042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h103b3eea032156a1_1_14"/>
          <p:cNvSpPr txBox="1"/>
          <p:nvPr/>
        </p:nvSpPr>
        <p:spPr>
          <a:xfrm>
            <a:off x="424450" y="2217325"/>
            <a:ext cx="38076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Works on a real Pixel 7 phone</a:t>
            </a:r>
            <a:endParaRPr sz="3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8e80377a6_0_0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Milestone 1 Progress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6" name="Google Shape;226;g3f8e80377a6_0_0"/>
          <p:cNvGraphicFramePr/>
          <p:nvPr/>
        </p:nvGraphicFramePr>
        <p:xfrm>
          <a:off x="424440" y="19000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{93676799-5FD7-45DE-B235-2EBDB228C3DE}</a:tableStyleId>
              </a:tblPr>
              <a:tblGrid>
                <a:gridCol w="2864475"/>
                <a:gridCol w="2864475"/>
                <a:gridCol w="1070650"/>
                <a:gridCol w="1070650"/>
                <a:gridCol w="1070650"/>
                <a:gridCol w="1070650"/>
              </a:tblGrid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Task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Completion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Luis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Braiden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Dominick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Dylin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Develop VM setup tooling (CLI, JSON configs, introspection integration)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100%</a:t>
                      </a:r>
                      <a:endParaRPr b="1" sz="13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Develop web server for users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100%</a:t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Write LibVMI introspection backend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100%</a:t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Requirements Document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100%</a:t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Design Document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100%</a:t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Test Plan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100%</a:t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7" name="Google Shape;227;g3f8e80377a6_0_0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3f8e80377a6_0_0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f8e80377a6_0_0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f8e80377a6_0_11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Milestone</a:t>
            </a:r>
            <a:r>
              <a:rPr b="0" i="0" lang="en-US" sz="4400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2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3f8e80377a6_0_11"/>
          <p:cNvSpPr txBox="1"/>
          <p:nvPr>
            <p:ph idx="4294967295" type="body"/>
          </p:nvPr>
        </p:nvSpPr>
        <p:spPr>
          <a:xfrm>
            <a:off x="424440" y="1825560"/>
            <a:ext cx="100122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/>
              <a:t>Expand capabilities via pKVM tooling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OS and eBPF Analysis</a:t>
            </a:r>
            <a:endParaRPr sz="2200"/>
          </a:p>
          <a:p>
            <a:pPr indent="-228600" lvl="0" marL="2286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Web UI integration with M1 work</a:t>
            </a:r>
            <a:endParaRPr sz="2200"/>
          </a:p>
        </p:txBody>
      </p:sp>
      <p:sp>
        <p:nvSpPr>
          <p:cNvPr id="236" name="Google Shape;236;g3f8e80377a6_0_11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3f8e80377a6_0_11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f8e80377a6_0_11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g3f8e80377a6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1800" y="1493025"/>
            <a:ext cx="5856399" cy="4068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3f8e80377a6_0_11"/>
          <p:cNvSpPr txBox="1"/>
          <p:nvPr/>
        </p:nvSpPr>
        <p:spPr>
          <a:xfrm>
            <a:off x="1956675" y="3960350"/>
            <a:ext cx="25536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980000"/>
                </a:solidFill>
              </a:rPr>
              <a:t>“what is going on here?”</a:t>
            </a:r>
            <a:endParaRPr sz="2000">
              <a:solidFill>
                <a:srgbClr val="980000"/>
              </a:solidFill>
            </a:endParaRPr>
          </a:p>
        </p:txBody>
      </p:sp>
      <p:sp>
        <p:nvSpPr>
          <p:cNvPr id="241" name="Google Shape;241;g3f8e80377a6_0_11"/>
          <p:cNvSpPr/>
          <p:nvPr/>
        </p:nvSpPr>
        <p:spPr>
          <a:xfrm rot="-608360">
            <a:off x="4209119" y="3918736"/>
            <a:ext cx="2842493" cy="16059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 txBox="1"/>
          <p:nvPr>
            <p:ph idx="4294967295" type="title"/>
          </p:nvPr>
        </p:nvSpPr>
        <p:spPr>
          <a:xfrm>
            <a:off x="424440" y="365040"/>
            <a:ext cx="1001232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Milestone 2</a:t>
            </a:r>
            <a:r>
              <a:rPr b="0" i="0" lang="en-US" sz="4400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 Responsibilities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7" name="Google Shape;247;p10"/>
          <p:cNvGraphicFramePr/>
          <p:nvPr/>
        </p:nvGraphicFramePr>
        <p:xfrm>
          <a:off x="424440" y="19000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{93676799-5FD7-45DE-B235-2EBDB228C3DE}</a:tableStyleId>
              </a:tblPr>
              <a:tblGrid>
                <a:gridCol w="4012550"/>
                <a:gridCol w="1499750"/>
                <a:gridCol w="1499750"/>
                <a:gridCol w="1499750"/>
                <a:gridCol w="1499750"/>
              </a:tblGrid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Task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Luis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Braiden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Dominick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Dylin</a:t>
                      </a:r>
                      <a:endParaRPr b="0" sz="1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pKVM module VMI</a:t>
                      </a:r>
                      <a:endParaRPr b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Linux Kernel Introspection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Initial eBPF Introspection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Initial Python Bindings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Bindings Integrations w/ web UI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100</a:t>
                      </a:r>
                      <a:r>
                        <a:rPr b="0" lang="en-US" sz="13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%</a:t>
                      </a:r>
                      <a:endParaRPr b="0" sz="13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7350" marB="27350" marR="91450" marL="91450" anchor="ctr">
                    <a:lnL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10"/>
          <p:cNvSpPr txBox="1"/>
          <p:nvPr>
            <p:ph idx="4294967295" type="body"/>
          </p:nvPr>
        </p:nvSpPr>
        <p:spPr>
          <a:xfrm>
            <a:off x="424440" y="6356520"/>
            <a:ext cx="1370880" cy="36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0"/>
          <p:cNvSpPr txBox="1"/>
          <p:nvPr>
            <p:ph idx="4294967295" type="body"/>
          </p:nvPr>
        </p:nvSpPr>
        <p:spPr>
          <a:xfrm>
            <a:off x="2140920" y="6356520"/>
            <a:ext cx="6110280" cy="36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0"/>
          <p:cNvSpPr txBox="1"/>
          <p:nvPr>
            <p:ph idx="4294967295" type="body"/>
          </p:nvPr>
        </p:nvSpPr>
        <p:spPr>
          <a:xfrm>
            <a:off x="8593920" y="6356520"/>
            <a:ext cx="1370880" cy="36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8e80377a6_0_107"/>
          <p:cNvSpPr txBox="1"/>
          <p:nvPr>
            <p:ph idx="4294967295" type="title"/>
          </p:nvPr>
        </p:nvSpPr>
        <p:spPr>
          <a:xfrm>
            <a:off x="424440" y="365040"/>
            <a:ext cx="10012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en-US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Questions?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f8e80377a6_0_107"/>
          <p:cNvSpPr txBox="1"/>
          <p:nvPr>
            <p:ph idx="4294967295" type="body"/>
          </p:nvPr>
        </p:nvSpPr>
        <p:spPr>
          <a:xfrm>
            <a:off x="42444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08/25/2026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f8e80377a6_0_107"/>
          <p:cNvSpPr txBox="1"/>
          <p:nvPr>
            <p:ph idx="4294967295" type="body"/>
          </p:nvPr>
        </p:nvSpPr>
        <p:spPr>
          <a:xfrm>
            <a:off x="2140920" y="6356520"/>
            <a:ext cx="61104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RootView Project Plan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f8e80377a6_0_107"/>
          <p:cNvSpPr txBox="1"/>
          <p:nvPr>
            <p:ph idx="4294967295" type="body"/>
          </p:nvPr>
        </p:nvSpPr>
        <p:spPr>
          <a:xfrm>
            <a:off x="8593920" y="6356520"/>
            <a:ext cx="13710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</a:pPr>
            <a:r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(Slide No.) </a:t>
            </a:r>
            <a:fld id="{00000000-1234-1234-1234-123412341234}" type="slidenum">
              <a:rPr b="1" i="0" lang="en-US" sz="9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in Content">
  <a:themeElements>
    <a:clrScheme name="FL Tec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30C2C"/>
      </a:accent1>
      <a:accent2>
        <a:srgbClr val="AB936C"/>
      </a:accent2>
      <a:accent3>
        <a:srgbClr val="A5A5A5"/>
      </a:accent3>
      <a:accent4>
        <a:srgbClr val="F39028"/>
      </a:accent4>
      <a:accent5>
        <a:srgbClr val="00556B"/>
      </a:accent5>
      <a:accent6>
        <a:srgbClr val="FBC544"/>
      </a:accent6>
      <a:hlink>
        <a:srgbClr val="084771"/>
      </a:hlink>
      <a:folHlink>
        <a:srgbClr val="5D226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in Content">
  <a:themeElements>
    <a:clrScheme name="FL Tec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30C2C"/>
      </a:accent1>
      <a:accent2>
        <a:srgbClr val="AB936C"/>
      </a:accent2>
      <a:accent3>
        <a:srgbClr val="A5A5A5"/>
      </a:accent3>
      <a:accent4>
        <a:srgbClr val="F39028"/>
      </a:accent4>
      <a:accent5>
        <a:srgbClr val="00556B"/>
      </a:accent5>
      <a:accent6>
        <a:srgbClr val="FBC544"/>
      </a:accent6>
      <a:hlink>
        <a:srgbClr val="084771"/>
      </a:hlink>
      <a:folHlink>
        <a:srgbClr val="5D226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ransition/Section Header Slide">
  <a:themeElements>
    <a:clrScheme name="FL Tec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30C2C"/>
      </a:accent1>
      <a:accent2>
        <a:srgbClr val="AB936C"/>
      </a:accent2>
      <a:accent3>
        <a:srgbClr val="A5A5A5"/>
      </a:accent3>
      <a:accent4>
        <a:srgbClr val="F39028"/>
      </a:accent4>
      <a:accent5>
        <a:srgbClr val="00556B"/>
      </a:accent5>
      <a:accent6>
        <a:srgbClr val="FBC544"/>
      </a:accent6>
      <a:hlink>
        <a:srgbClr val="084771"/>
      </a:hlink>
      <a:folHlink>
        <a:srgbClr val="5D226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Main Content">
  <a:themeElements>
    <a:clrScheme name="FL Tec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30C2C"/>
      </a:accent1>
      <a:accent2>
        <a:srgbClr val="AB936C"/>
      </a:accent2>
      <a:accent3>
        <a:srgbClr val="A5A5A5"/>
      </a:accent3>
      <a:accent4>
        <a:srgbClr val="F39028"/>
      </a:accent4>
      <a:accent5>
        <a:srgbClr val="00556B"/>
      </a:accent5>
      <a:accent6>
        <a:srgbClr val="FBC544"/>
      </a:accent6>
      <a:hlink>
        <a:srgbClr val="084771"/>
      </a:hlink>
      <a:folHlink>
        <a:srgbClr val="5D226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2026-08-27T09:29:27Z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0x010100B29D3B10EC84D740B5DC57C864E3EC7E</vt:lpwstr>
  </property>
  <property fmtid="{D5CDD505-2E9C-101B-9397-08002B2CF9AE}" pid="3" name="MediaServiceImageTags">
    <vt:lpwstr/>
  </property>
  <property fmtid="{D5CDD505-2E9C-101B-9397-08002B2CF9AE}" pid="4" name="PresentationFormat">
    <vt:lpwstr>Widescreen</vt:lpwstr>
  </property>
  <property fmtid="{D5CDD505-2E9C-101B-9397-08002B2CF9AE}" pid="5" name="Slides">
    <vt:r8>18.0</vt:r8>
  </property>
</Properties>
</file>